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9" r:id="rId4"/>
    <p:sldId id="294" r:id="rId5"/>
    <p:sldId id="259" r:id="rId6"/>
    <p:sldId id="290" r:id="rId7"/>
    <p:sldId id="263" r:id="rId8"/>
    <p:sldId id="261" r:id="rId9"/>
    <p:sldId id="292" r:id="rId10"/>
    <p:sldId id="293" r:id="rId11"/>
    <p:sldId id="295" r:id="rId12"/>
    <p:sldId id="296" r:id="rId13"/>
    <p:sldId id="298" r:id="rId14"/>
    <p:sldId id="297" r:id="rId15"/>
    <p:sldId id="285" r:id="rId16"/>
    <p:sldId id="288" r:id="rId17"/>
  </p:sldIdLst>
  <p:sldSz cx="24384000" cy="13716000"/>
  <p:notesSz cx="6858000" cy="9144000"/>
  <p:embeddedFontLst>
    <p:embeddedFont>
      <p:font typeface="Helvetica Neue" panose="020B0604020202020204" charset="0"/>
      <p:regular r:id="rId19"/>
      <p:bold r:id="rId20"/>
      <p:italic r:id="rId21"/>
      <p:boldItalic r:id="rId22"/>
    </p:embeddedFont>
    <p:embeddedFont>
      <p:font typeface="Calibri" panose="020F0502020204030204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000000"/>
          </p15:clr>
        </p15:guide>
        <p15:guide id="2" pos="76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3" roundtripDataSignature="AMtx7mgzlIe/0ooDOS1ruPYxToAjZ4CQ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29" y="53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43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1498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3332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5625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3471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101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955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3547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58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075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efault" type="tx">
  <p:cSld name="TITLE_AND_BODY">
    <p:bg>
      <p:bgPr>
        <a:solidFill>
          <a:srgbClr val="222222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11;p35"/>
          <p:cNvCxnSpPr/>
          <p:nvPr/>
        </p:nvCxnSpPr>
        <p:spPr>
          <a:xfrm rot="10800000" flipH="1">
            <a:off x="761998" y="8634411"/>
            <a:ext cx="22858415" cy="1589"/>
          </a:xfrm>
          <a:prstGeom prst="straightConnector1">
            <a:avLst/>
          </a:prstGeom>
          <a:noFill/>
          <a:ln w="635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Google Shape;12;p35"/>
          <p:cNvSpPr txBox="1">
            <a:spLocks noGrp="1"/>
          </p:cNvSpPr>
          <p:nvPr>
            <p:ph type="title"/>
          </p:nvPr>
        </p:nvSpPr>
        <p:spPr>
          <a:xfrm>
            <a:off x="1828800" y="4260850"/>
            <a:ext cx="20726400" cy="294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ctr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rgbClr val="664F81"/>
              </a:buClr>
              <a:buSzPts val="8700"/>
              <a:buFont typeface="Arial"/>
              <a:buNone/>
              <a:defRPr>
                <a:solidFill>
                  <a:srgbClr val="664F81"/>
                </a:solidFill>
              </a:defRPr>
            </a:lvl1pPr>
            <a:lvl2pPr lvl="1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5"/>
          <p:cNvSpPr txBox="1">
            <a:spLocks noGrp="1"/>
          </p:cNvSpPr>
          <p:nvPr>
            <p:ph type="body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838787"/>
              </a:buClr>
              <a:buSzPts val="1800"/>
              <a:buNone/>
              <a:defRPr/>
            </a:lvl1pPr>
            <a:lvl2pPr marL="914400" lvl="1" indent="-228600" algn="ctr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838787"/>
              </a:buClr>
              <a:buSzPts val="1800"/>
              <a:buNone/>
              <a:defRPr/>
            </a:lvl2pPr>
            <a:lvl3pPr marL="1371600" lvl="2" indent="-228600" algn="ctr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838787"/>
              </a:buClr>
              <a:buSzPts val="1800"/>
              <a:buNone/>
              <a:defRPr/>
            </a:lvl3pPr>
            <a:lvl4pPr marL="1828800" lvl="3" indent="-228600" algn="ctr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838787"/>
              </a:buClr>
              <a:buSzPts val="1800"/>
              <a:buNone/>
              <a:defRPr/>
            </a:lvl4pPr>
            <a:lvl5pPr marL="2286000" lvl="4" indent="-228600" algn="ctr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838787"/>
              </a:buClr>
              <a:buSzPts val="18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5"/>
          <p:cNvSpPr txBox="1">
            <a:spLocks noGrp="1"/>
          </p:cNvSpPr>
          <p:nvPr>
            <p:ph type="sldNum" idx="12"/>
          </p:nvPr>
        </p:nvSpPr>
        <p:spPr>
          <a:xfrm>
            <a:off x="23062455" y="609600"/>
            <a:ext cx="553195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efault">
  <p:cSld name="Default">
    <p:bg>
      <p:bgPr>
        <a:solidFill>
          <a:srgbClr val="A5D5E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6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rgbClr val="664F81"/>
              </a:buClr>
              <a:buSzPts val="8700"/>
              <a:buFont typeface="Arial"/>
              <a:buNone/>
              <a:defRPr>
                <a:solidFill>
                  <a:srgbClr val="664F81"/>
                </a:solidFill>
              </a:defRPr>
            </a:lvl1pPr>
            <a:lvl2pPr lvl="1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6"/>
          <p:cNvSpPr txBox="1">
            <a:spLocks noGrp="1"/>
          </p:cNvSpPr>
          <p:nvPr>
            <p:ph type="body" idx="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5334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venir"/>
              <a:buChar char="‣"/>
              <a:defRPr>
                <a:solidFill>
                  <a:srgbClr val="664F81"/>
                </a:solidFill>
              </a:defRPr>
            </a:lvl1pPr>
            <a:lvl2pPr marL="914400" lvl="1" indent="-5334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venir"/>
              <a:buChar char="‣"/>
              <a:defRPr>
                <a:solidFill>
                  <a:srgbClr val="664F81"/>
                </a:solidFill>
              </a:defRPr>
            </a:lvl2pPr>
            <a:lvl3pPr marL="1371600" lvl="2" indent="-5334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venir"/>
              <a:buChar char="‣"/>
              <a:defRPr>
                <a:solidFill>
                  <a:srgbClr val="664F81"/>
                </a:solidFill>
              </a:defRPr>
            </a:lvl3pPr>
            <a:lvl4pPr marL="1828800" lvl="3" indent="-5334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venir"/>
              <a:buChar char="‣"/>
              <a:defRPr>
                <a:solidFill>
                  <a:srgbClr val="664F81"/>
                </a:solidFill>
              </a:defRPr>
            </a:lvl4pPr>
            <a:lvl5pPr marL="2286000" lvl="4" indent="-5334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Avenir"/>
              <a:buChar char="‣"/>
              <a:defRPr>
                <a:solidFill>
                  <a:srgbClr val="664F8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6"/>
          <p:cNvSpPr txBox="1">
            <a:spLocks noGrp="1"/>
          </p:cNvSpPr>
          <p:nvPr>
            <p:ph type="sldNum" idx="12"/>
          </p:nvPr>
        </p:nvSpPr>
        <p:spPr>
          <a:xfrm>
            <a:off x="23059280" y="609600"/>
            <a:ext cx="553195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lvl="0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1pPr>
            <a:lvl2pPr marL="0" lvl="1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2pPr>
            <a:lvl3pPr marL="0" lvl="2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3pPr>
            <a:lvl4pPr marL="0" lvl="3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4pPr>
            <a:lvl5pPr marL="0" lvl="4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5pPr>
            <a:lvl6pPr marL="0" lvl="5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6pPr>
            <a:lvl7pPr marL="0" lvl="6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7pPr>
            <a:lvl8pPr marL="0" lvl="7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8pPr>
            <a:lvl9pPr marL="0" lvl="8" indent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34"/>
          <p:cNvCxnSpPr/>
          <p:nvPr/>
        </p:nvCxnSpPr>
        <p:spPr>
          <a:xfrm rot="10800000" flipH="1">
            <a:off x="761998" y="1395412"/>
            <a:ext cx="22858415" cy="1589"/>
          </a:xfrm>
          <a:prstGeom prst="straightConnector1">
            <a:avLst/>
          </a:prstGeom>
          <a:noFill/>
          <a:ln w="25400" cap="flat" cmpd="sng">
            <a:solidFill>
              <a:srgbClr val="A6AAA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Google Shape;7;p34"/>
          <p:cNvSpPr txBox="1">
            <a:spLocks noGrp="1"/>
          </p:cNvSpPr>
          <p:nvPr>
            <p:ph type="title"/>
          </p:nvPr>
        </p:nvSpPr>
        <p:spPr>
          <a:xfrm>
            <a:off x="762000" y="2159000"/>
            <a:ext cx="228600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rial"/>
              <a:buNone/>
              <a:defRPr sz="8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rial"/>
              <a:buNone/>
              <a:defRPr sz="8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rial"/>
              <a:buNone/>
              <a:defRPr sz="8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rial"/>
              <a:buNone/>
              <a:defRPr sz="8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rial"/>
              <a:buNone/>
              <a:defRPr sz="8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rial"/>
              <a:buNone/>
              <a:defRPr sz="8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rial"/>
              <a:buNone/>
              <a:defRPr sz="8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rial"/>
              <a:buNone/>
              <a:defRPr sz="8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0000"/>
              </a:lnSpc>
              <a:spcBef>
                <a:spcPts val="3900"/>
              </a:spcBef>
              <a:spcAft>
                <a:spcPts val="0"/>
              </a:spcAft>
              <a:buClr>
                <a:schemeClr val="accent1"/>
              </a:buClr>
              <a:buSzPts val="8700"/>
              <a:buFont typeface="Arial"/>
              <a:buNone/>
              <a:defRPr sz="87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4"/>
          <p:cNvSpPr txBox="1">
            <a:spLocks noGrp="1"/>
          </p:cNvSpPr>
          <p:nvPr>
            <p:ph type="body" idx="1"/>
          </p:nvPr>
        </p:nvSpPr>
        <p:spPr>
          <a:xfrm>
            <a:off x="762000" y="3860800"/>
            <a:ext cx="22860000" cy="85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545592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39A3D5"/>
              </a:buClr>
              <a:buSzPts val="4992"/>
              <a:buFont typeface="Avenir"/>
              <a:buChar char="‣"/>
              <a:defRPr sz="4800" b="0" i="0" u="none" strike="noStrike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545592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39A3D5"/>
              </a:buClr>
              <a:buSzPts val="4992"/>
              <a:buFont typeface="Avenir"/>
              <a:buChar char="‣"/>
              <a:defRPr sz="4800" b="0" i="0" u="none" strike="noStrike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545592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39A3D5"/>
              </a:buClr>
              <a:buSzPts val="4992"/>
              <a:buFont typeface="Avenir"/>
              <a:buChar char="‣"/>
              <a:defRPr sz="4800" b="0" i="0" u="none" strike="noStrike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545592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39A3D5"/>
              </a:buClr>
              <a:buSzPts val="4992"/>
              <a:buFont typeface="Avenir"/>
              <a:buChar char="‣"/>
              <a:defRPr sz="4800" b="0" i="0" u="none" strike="noStrike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545591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39A3D5"/>
              </a:buClr>
              <a:buSzPts val="4992"/>
              <a:buFont typeface="Avenir"/>
              <a:buChar char="‣"/>
              <a:defRPr sz="4800" b="0" i="0" u="none" strike="noStrike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39A3D5"/>
              </a:buClr>
              <a:buSzPts val="4800"/>
              <a:buFont typeface="Avenir"/>
              <a:buNone/>
              <a:defRPr sz="4800" b="0" i="0" u="none" strike="noStrike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39A3D5"/>
              </a:buClr>
              <a:buSzPts val="4800"/>
              <a:buFont typeface="Avenir"/>
              <a:buNone/>
              <a:defRPr sz="4800" b="0" i="0" u="none" strike="noStrike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39A3D5"/>
              </a:buClr>
              <a:buSzPts val="4800"/>
              <a:buFont typeface="Avenir"/>
              <a:buNone/>
              <a:defRPr sz="4800" b="0" i="0" u="none" strike="noStrike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39A3D5"/>
              </a:buClr>
              <a:buSzPts val="4800"/>
              <a:buFont typeface="Avenir"/>
              <a:buNone/>
              <a:defRPr sz="4800" b="0" i="0" u="none" strike="noStrike" cap="none">
                <a:solidFill>
                  <a:srgbClr val="838787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9" name="Google Shape;9;p34"/>
          <p:cNvSpPr txBox="1">
            <a:spLocks noGrp="1"/>
          </p:cNvSpPr>
          <p:nvPr>
            <p:ph type="sldNum" idx="12"/>
          </p:nvPr>
        </p:nvSpPr>
        <p:spPr>
          <a:xfrm>
            <a:off x="23059280" y="609600"/>
            <a:ext cx="553195" cy="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spAutoFit/>
          </a:bodyPr>
          <a:lstStyle>
            <a:lvl1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38787"/>
              </a:buClr>
              <a:buSzPts val="3600"/>
              <a:buFont typeface="Arial"/>
              <a:buNone/>
              <a:defRPr sz="3600" b="0" i="0" u="none" strike="noStrike" cap="none">
                <a:solidFill>
                  <a:srgbClr val="83878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D5E2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>
            <a:spLocks noGrp="1"/>
          </p:cNvSpPr>
          <p:nvPr>
            <p:ph type="body" idx="1"/>
          </p:nvPr>
        </p:nvSpPr>
        <p:spPr>
          <a:xfrm>
            <a:off x="-2" y="1"/>
            <a:ext cx="24384004" cy="1033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</a:pPr>
            <a:endParaRPr lang="hu-HU" sz="11700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</a:pPr>
            <a:endParaRPr lang="hu-HU" sz="117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</a:pPr>
            <a:r>
              <a:rPr lang="hu-HU" sz="117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Fogyasztóvédelem a digitális térben</a:t>
            </a:r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</a:pPr>
            <a:r>
              <a:rPr lang="hu-HU" sz="7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Internetes átverések elleni védekezés</a:t>
            </a:r>
            <a:endParaRPr sz="72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-37973" y="929355"/>
            <a:ext cx="24459947" cy="210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 fontScale="90000"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3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Az elállási jog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endParaRPr dirty="0"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1306472" y="2706624"/>
            <a:ext cx="21771056" cy="12121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45/2014. Korm. Rendelet 20. § alapján 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napon elállási jog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Indokolás nélkül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szerződés </a:t>
            </a:r>
            <a:r>
              <a:rPr lang="hu-HU" sz="6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megkötésének napja és a termék átvételének napja közötti időszakban is </a:t>
            </a: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gyakorolhatja.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jogszabály </a:t>
            </a:r>
            <a:r>
              <a:rPr lang="hu-HU" sz="6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mellékletben található nyilatkozat-minta felhasználásával; </a:t>
            </a: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vagy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sz="6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erre vonatkozó egyértelmű nyilatkozat </a:t>
            </a: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útján (szóban vagy írásban.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vállalkozás is biztosíthat ehhez nyomtatványt.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elállás megtörténtét a fogyasztónak kell bizonyítania.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sz="60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sz="60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sz="6000" dirty="0" smtClean="0">
              <a:solidFill>
                <a:schemeClr val="tx2"/>
              </a:solidFill>
            </a:endParaRP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0902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-37973" y="929355"/>
            <a:ext cx="24459947" cy="210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 fontScale="90000"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3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Az elállási jog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endParaRPr dirty="0"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1306472" y="3035808"/>
            <a:ext cx="21771056" cy="11792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köteles </a:t>
            </a:r>
            <a:r>
              <a:rPr lang="hu-HU" sz="6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terméket haladéktalanul, de legkésőbb az elállás közlésétől számított </a:t>
            </a:r>
            <a:r>
              <a:rPr lang="hu-HU" sz="6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tizennégy </a:t>
            </a:r>
            <a:r>
              <a:rPr lang="hu-HU" sz="6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napon belül </a:t>
            </a: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visszaküldeni.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6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fogyasztó kizárólag a termék visszaküldésének közvetlen költségét viseli, kivéve, ha a vállalkozás vállalta e költség viselését.</a:t>
            </a:r>
            <a:endParaRPr lang="hu-HU" sz="6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6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vállalkozás haladéktalanul, de legkésőbb az elállásról való tudomásszerzésétől számított </a:t>
            </a:r>
            <a:r>
              <a:rPr lang="hu-HU" sz="6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tizennégy</a:t>
            </a:r>
            <a:r>
              <a:rPr lang="hu-HU" sz="6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napon belül visszatéríti a fogyasztó által ellenszolgáltatásként megfizetett teljes összeget, ideértve a teljesítéssel összefüggésben felmerült költségeket is</a:t>
            </a: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Kipróbálás, csak </a:t>
            </a:r>
            <a:r>
              <a:rPr lang="hu-HU" sz="6000" dirty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termék jellegének, tulajdonságainak és működésének megállapításához szükséges </a:t>
            </a:r>
            <a:r>
              <a:rPr lang="hu-HU" sz="6000" dirty="0" smtClean="0">
                <a:solidFill>
                  <a:srgbClr val="47474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használatig</a:t>
            </a:r>
            <a:endParaRPr lang="hu-HU" sz="6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sz="60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sz="6000" dirty="0" smtClean="0">
              <a:solidFill>
                <a:schemeClr val="tx2"/>
              </a:solidFill>
            </a:endParaRP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3321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-37973" y="929355"/>
            <a:ext cx="24459947" cy="1484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 fontScale="90000"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3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Az elállási jog alóli kivételek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endParaRPr dirty="0"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1306472" y="2414016"/>
            <a:ext cx="21771056" cy="12413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45/2014. Korm. Rendelet 29.§ alapján nem lehet élni az elállási joggal: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Például: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Olyan nem előre gyártott termék esetében, amelyet a fogyasztó utasítása alapján vagy kifejezett kérésére állítottak elő, vagy olyan termék esetében, amelyet egyértelműen a fogyasztó személyére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szabtak (</a:t>
            </a:r>
            <a:r>
              <a:rPr lang="hu-HU" b="1" dirty="0">
                <a:latin typeface="Calibri" panose="020F0502020204030204" pitchFamily="34" charset="0"/>
                <a:cs typeface="Calibri" panose="020F0502020204030204" pitchFamily="34" charset="0"/>
              </a:rPr>
              <a:t>Például ajándéktárgyakat, pólókat, bögréket a megrendelő egyedi kívánsága, az általa biztosított fotók alapján készítenek el</a:t>
            </a:r>
            <a:r>
              <a:rPr lang="hu-HU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Olyan zárt csomagolású termék tekintetében, amely egészségvédelmi vagy higiéniai okokból az átadást követő felbontása után nem küldhető vissza (</a:t>
            </a:r>
            <a:r>
              <a:rPr lang="hu-HU" b="1" dirty="0">
                <a:latin typeface="Calibri" panose="020F0502020204030204" pitchFamily="34" charset="0"/>
                <a:cs typeface="Calibri" panose="020F0502020204030204" pitchFamily="34" charset="0"/>
              </a:rPr>
              <a:t>például használt fogkefe, golyósdezodor, fehérnemű, masszázsolaj, szexuális segédeszköz, kozmetikumok, étrend-kiegészítők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).Fontos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tudni, hogy a higiéniai vagy egészségügyi okból vissza nem szolgáltatható termékeket is visszaküldhetjük, amennyiben a csomagolást, a védőfóliát még nem bontottuk fel, vagyis a terméket még nem vettük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használatba.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1937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-37973" y="929355"/>
            <a:ext cx="24459947" cy="210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 fontScale="90000"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3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 vásárolt termékek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endParaRPr dirty="0"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1306472" y="2414016"/>
            <a:ext cx="21771056" cy="12413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dirty="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online vásárolt termékekre is vonatkozik a jogszabály szerinti: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sz="6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Kellékszavatossági idő: vásárlástól számított 2 év (1 év hibás teljesítési vélelem, 2022. jan.1-től).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Jótállás: A 151/2003. Korm. Rendelet mellékletébe tartozó kötelező jótállás alá eső termékeknél (1, 2, 3 év)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5936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-37973" y="929355"/>
            <a:ext cx="24459947" cy="210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 fontScale="90000"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3000" dirty="0" smtClean="0">
                <a:latin typeface="Calibri" panose="020F0502020204030204" pitchFamily="34" charset="0"/>
                <a:cs typeface="Calibri" panose="020F0502020204030204" pitchFamily="34" charset="0"/>
              </a:rPr>
              <a:t>Jogorvoslati lehetőségek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endParaRPr dirty="0"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1306472" y="2414016"/>
            <a:ext cx="21771056" cy="12413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sz="5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r>
              <a:rPr lang="hu-HU" sz="5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Hatósági eljárások: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Tisztességtelen kereskedelmi gyakorlatok felmerülése esetén: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sz="54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Kormányhivatalban működő Fogyasztóvédelmi Főosztály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Gazdasági Versenyhivatal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sz="5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r>
              <a:rPr lang="hu-HU" sz="5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Szerződésből fakadó jogvita: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Európai Fogyasztói Központ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Békéltető Testület (Jász-Nagykun-Szolnok megyei Békéltető Testület- Szolnok)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Fizetési meghagyás- polgári peres eljárás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7262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>
            <a:spLocks noGrp="1"/>
          </p:cNvSpPr>
          <p:nvPr>
            <p:ph type="title"/>
          </p:nvPr>
        </p:nvSpPr>
        <p:spPr>
          <a:xfrm>
            <a:off x="-37973" y="1368504"/>
            <a:ext cx="24459947" cy="275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1700" b="0" i="0" u="sng" strike="noStrike" cap="none" dirty="0">
                <a:solidFill>
                  <a:srgbClr val="664F81"/>
                </a:solidFill>
                <a:latin typeface="Calibri"/>
                <a:ea typeface="Calibri"/>
                <a:cs typeface="Calibri"/>
                <a:sym typeface="Calibri"/>
              </a:rPr>
              <a:t>Békéltető testületi eljárás</a:t>
            </a:r>
            <a:endParaRPr sz="11700" dirty="0"/>
          </a:p>
        </p:txBody>
      </p:sp>
      <p:sp>
        <p:nvSpPr>
          <p:cNvPr id="195" name="Google Shape;195;p30"/>
          <p:cNvSpPr txBox="1">
            <a:spLocks noGrp="1"/>
          </p:cNvSpPr>
          <p:nvPr>
            <p:ph type="body" idx="1"/>
          </p:nvPr>
        </p:nvSpPr>
        <p:spPr>
          <a:xfrm>
            <a:off x="762000" y="3981000"/>
            <a:ext cx="22860001" cy="1122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552450" lvl="0" indent="-552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8000"/>
              <a:buChar char="‣"/>
            </a:pPr>
            <a:r>
              <a:rPr lang="hu-HU" sz="6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cél: a jogvita rendezése, egyezség létrehozásával, ennek hiányában az ügyben gyors döntés</a:t>
            </a:r>
            <a:endParaRPr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52450" lvl="0" indent="-5524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535353"/>
              </a:buClr>
              <a:buSzPts val="8000"/>
              <a:buChar char="‣"/>
            </a:pPr>
            <a:r>
              <a:rPr lang="hu-HU" sz="6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illetékesség: a fogyasztó belföldi lakóhelye, tartózkodási helye vagy a vállalkozás székhelye</a:t>
            </a:r>
            <a:endParaRPr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52450" lvl="0" indent="-552450" algn="l" rtl="0">
              <a:lnSpc>
                <a:spcPct val="100000"/>
              </a:lnSpc>
              <a:spcBef>
                <a:spcPts val="3300"/>
              </a:spcBef>
              <a:spcAft>
                <a:spcPts val="0"/>
              </a:spcAft>
              <a:buClr>
                <a:srgbClr val="535353"/>
              </a:buClr>
              <a:buSzPts val="8000"/>
              <a:buChar char="‣"/>
            </a:pPr>
            <a:r>
              <a:rPr lang="hu-HU" sz="6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döntés: kötelezés (alávetés esetén), ajánlás, elutasítás, megszüntetés</a:t>
            </a:r>
            <a:endParaRPr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4F81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3"/>
          <p:cNvSpPr txBox="1">
            <a:spLocks noGrp="1"/>
          </p:cNvSpPr>
          <p:nvPr>
            <p:ph type="body" idx="1"/>
          </p:nvPr>
        </p:nvSpPr>
        <p:spPr>
          <a:xfrm>
            <a:off x="-1" y="3998157"/>
            <a:ext cx="24384004" cy="5719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5000"/>
              <a:buNone/>
            </a:pPr>
            <a:r>
              <a:rPr lang="hu-HU" sz="15000" b="0" i="0" u="none" strike="noStrike" cap="none" dirty="0">
                <a:solidFill>
                  <a:srgbClr val="A5D5E2"/>
                </a:solidFill>
                <a:latin typeface="Calibri"/>
                <a:ea typeface="Calibri"/>
                <a:cs typeface="Calibri"/>
                <a:sym typeface="Calibri"/>
              </a:rPr>
              <a:t>KÖSZÖNÖM A FIGYELMET!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2" descr="1.jpe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4262" y="1646236"/>
            <a:ext cx="5786438" cy="5786439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"/>
          <p:cNvSpPr txBox="1"/>
          <p:nvPr/>
        </p:nvSpPr>
        <p:spPr>
          <a:xfrm>
            <a:off x="7211343" y="3934161"/>
            <a:ext cx="6540536" cy="1210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7200"/>
              <a:buFont typeface="Calibri"/>
              <a:buNone/>
            </a:pPr>
            <a:r>
              <a:rPr lang="hu-HU" sz="7200" b="0" i="0" u="none" strike="noStrike" cap="none" dirty="0">
                <a:solidFill>
                  <a:srgbClr val="664F81"/>
                </a:solidFill>
                <a:latin typeface="Calibri"/>
                <a:ea typeface="Calibri"/>
                <a:cs typeface="Calibri"/>
                <a:sym typeface="Calibri"/>
              </a:rPr>
              <a:t>WWW.FOME.HU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07502" y="1737361"/>
            <a:ext cx="244599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1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 jelenlét és vásárlás</a:t>
            </a:r>
            <a:endParaRPr sz="117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2140532" y="3877056"/>
            <a:ext cx="20102936" cy="9345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 fontScale="92500" lnSpcReduction="10000"/>
          </a:bodyPr>
          <a:lstStyle/>
          <a:p>
            <a:pPr marL="685800" indent="-6858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sz="5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”Magyarországon </a:t>
            </a:r>
            <a:r>
              <a:rPr lang="hu-HU" sz="5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mintegy hatmillió aktív internetező van, közülük 3,9 millió egyben online vásárló is</a:t>
            </a:r>
            <a:r>
              <a:rPr lang="hu-HU" sz="5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685800" indent="-6858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sz="5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”2020-ban, </a:t>
            </a:r>
            <a:r>
              <a:rPr lang="hu-HU" sz="5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52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</a:t>
            </a:r>
            <a:r>
              <a:rPr lang="hu-HU" sz="5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-válság hazai begyűrűzésének évében 45 százalékos növekedési rekordot ért el az internetes kiskereskedelem Magyarországon, </a:t>
            </a:r>
            <a:r>
              <a:rPr lang="hu-HU" sz="5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tavaly is </a:t>
            </a:r>
            <a:r>
              <a:rPr lang="hu-HU" sz="5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további 30 százalékos bővülést mutatnak az előzetes adatok, ezzel az éves bruttó forgalom már meghaladta az 1200 milliárd </a:t>
            </a:r>
            <a:r>
              <a:rPr lang="hu-HU" sz="5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forintot.”</a:t>
            </a:r>
          </a:p>
          <a:p>
            <a:pPr marL="685800" indent="-68580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sz="5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”Korábban </a:t>
            </a:r>
            <a:r>
              <a:rPr lang="hu-HU" sz="5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egy átlagos hazai internetes vásárló évente 10-11-szer rendelt online, ez a mérőszám azonban ma már eléri a 20-at, és várhatóan tovább nő</a:t>
            </a:r>
            <a:r>
              <a:rPr lang="hu-HU" sz="52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8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982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07502" y="1737361"/>
            <a:ext cx="24459900" cy="1883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1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Online vásárlás előnyei - hátrányai</a:t>
            </a:r>
            <a:endParaRPr sz="117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2140532" y="3877056"/>
            <a:ext cx="20102936" cy="9345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SzPts val="8000"/>
              <a:buNone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Előnyök: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kényelmes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 kattintással történik a vásárlás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hu-HU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incs sorban állás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hu-HU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zinte bárhonnan, akár a világ túlsó részéről is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8000"/>
              <a:buNone/>
            </a:pP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Hátrány: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hu-HU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 látom, nem érzékelhetem a terméket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u-HU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ár kattintással kötelezettségvállalás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hu-HU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nline adatok átadása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hu-HU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ég nincs termék, de már fizethetek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Unión kívül más a szabályozás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8000"/>
              <a:buNone/>
            </a:pPr>
            <a:endParaRPr lang="hu-HU" dirty="0" smtClean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8000"/>
            </a:pPr>
            <a:endParaRPr lang="hu-HU" dirty="0" smtClean="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8000"/>
              <a:buNone/>
            </a:pPr>
            <a:endParaRPr lang="hu-HU" dirty="0" smtClean="0"/>
          </a:p>
          <a:p>
            <a:pPr marL="685800" lvl="0" indent="-685800">
              <a:spcBef>
                <a:spcPts val="0"/>
              </a:spcBef>
              <a:buClr>
                <a:srgbClr val="000000"/>
              </a:buClr>
              <a:buSzPts val="8000"/>
              <a:buFontTx/>
              <a:buChar char="-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440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-37973" y="2500282"/>
            <a:ext cx="24459947" cy="232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1700" b="0" i="0" u="sng" strike="noStrike" cap="none" dirty="0" smtClean="0">
                <a:solidFill>
                  <a:srgbClr val="664F8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Fogyasztók védelme az online térben</a:t>
            </a:r>
            <a:endParaRPr sz="117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2148686" y="5394960"/>
            <a:ext cx="20086628" cy="6253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857250" indent="-85725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fogyasztó és vállalkozás jogviszonyában nincs erőegyensúly.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fogyasztó, mint gyengébb fél 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Többletjogokat ad a jogalkotó a védelem érdekében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online térben történő vásárlás esetén is többletjogok</a:t>
            </a:r>
          </a:p>
          <a:p>
            <a:pPr marL="857250" indent="-857250">
              <a:spcBef>
                <a:spcPts val="0"/>
              </a:spcBef>
              <a:buClr>
                <a:srgbClr val="000000"/>
              </a:buClr>
              <a:buSzPts val="8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Fontos a megelőzés, a fogyasztói tudatosság</a:t>
            </a:r>
          </a:p>
          <a:p>
            <a:pPr marL="685800" lvl="0" indent="-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Tx/>
              <a:buChar char="-"/>
            </a:pPr>
            <a:endParaRPr lang="hu-HU" dirty="0" smtClean="0"/>
          </a:p>
          <a:p>
            <a:pPr marL="685800" lvl="0" indent="-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Tx/>
              <a:buChar char="-"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-37973" y="2500282"/>
            <a:ext cx="24459947" cy="311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1700" b="0" i="0" u="sng" strike="noStrike" cap="none" dirty="0" smtClean="0">
                <a:solidFill>
                  <a:srgbClr val="664F8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Fogyasztói jogviszony</a:t>
            </a:r>
            <a:endParaRPr sz="1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2148686" y="6688965"/>
            <a:ext cx="20086628" cy="4959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None/>
            </a:pPr>
            <a:r>
              <a:rPr lang="hu-HU" sz="8000" dirty="0" smtClean="0">
                <a:solidFill>
                  <a:schemeClr val="tx2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Vállalkozás</a:t>
            </a:r>
            <a:r>
              <a:rPr lang="hu-HU" sz="8000" dirty="0">
                <a:solidFill>
                  <a:schemeClr val="tx2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mint eladó és fogyasztó, mint természetes személy jogviszonya.</a:t>
            </a:r>
            <a:endParaRPr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7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 txBox="1">
            <a:spLocks noGrp="1"/>
          </p:cNvSpPr>
          <p:nvPr>
            <p:ph type="title"/>
          </p:nvPr>
        </p:nvSpPr>
        <p:spPr>
          <a:xfrm>
            <a:off x="-37973" y="2118144"/>
            <a:ext cx="24459947" cy="2576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1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Jogviszonyok</a:t>
            </a:r>
            <a:endParaRPr sz="117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Google Shape;71;p8"/>
          <p:cNvSpPr txBox="1">
            <a:spLocks noGrp="1"/>
          </p:cNvSpPr>
          <p:nvPr>
            <p:ph type="body" idx="1"/>
          </p:nvPr>
        </p:nvSpPr>
        <p:spPr>
          <a:xfrm>
            <a:off x="762000" y="5689104"/>
            <a:ext cx="22860000" cy="7360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634999" lvl="0" indent="-634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5353"/>
              </a:buClr>
              <a:buSzPts val="8000"/>
              <a:buChar char="‣"/>
            </a:pPr>
            <a:r>
              <a:rPr lang="hu-HU" sz="8000" dirty="0">
                <a:solidFill>
                  <a:srgbClr val="FFFFFF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Fogyasztó - vállalkozás    —&gt; FOGYASZTÓVÉDELEM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4999" lvl="0" indent="-634999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535353"/>
              </a:buClr>
              <a:buSzPts val="8000"/>
              <a:buChar char="‣"/>
            </a:pPr>
            <a:r>
              <a:rPr lang="hu-HU" sz="8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Vállalkozás - vállalkozás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34999" lvl="0" indent="-634999" algn="l" rtl="0">
              <a:lnSpc>
                <a:spcPct val="100000"/>
              </a:lnSpc>
              <a:spcBef>
                <a:spcPts val="3900"/>
              </a:spcBef>
              <a:spcAft>
                <a:spcPts val="0"/>
              </a:spcAft>
              <a:buClr>
                <a:srgbClr val="535353"/>
              </a:buClr>
              <a:buSzPts val="8000"/>
              <a:buChar char="‣"/>
            </a:pPr>
            <a:r>
              <a:rPr lang="hu-HU" sz="8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Magánszemély - magánszemély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-37973" y="929355"/>
            <a:ext cx="24459947" cy="159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1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Mire figyeljünk vásárlás előtt</a:t>
            </a:r>
            <a:endParaRPr sz="117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1306472" y="2761488"/>
            <a:ext cx="21771056" cy="12066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45/2014. Korm. Rendelet 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ÁSZF (ahol a vállalkozás a tájékoztatási kötelezettségét teljesíti)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cég nevéről; </a:t>
            </a: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(hivatalos név, ki az eladó?)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www.e-cegjegyzek.hu</a:t>
            </a:r>
            <a:endParaRPr lang="hu-HU" sz="5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vállalkozás </a:t>
            </a:r>
            <a:r>
              <a:rPr lang="hu-HU" sz="5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székhelyének</a:t>
            </a:r>
            <a:r>
              <a:rPr lang="hu-HU" sz="5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postai címéről és, ha azzal rendelkezik, a telefonszámáról, a telefaxszámáról és az elektronikus levelezési címéről</a:t>
            </a: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Bruttó vételár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fizetésről, a fuvarozásról és a teljesítési határidőről, 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valamint a vállalkozás panaszkezelési módjáról; 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elállási jog gyakorlásának </a:t>
            </a:r>
            <a:r>
              <a:rPr lang="hu-HU" sz="5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határidejéről</a:t>
            </a:r>
            <a:r>
              <a:rPr lang="hu-HU" sz="5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és egyéb feltételeiről</a:t>
            </a: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Kellékszavatosság, jótállás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5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Békéltető Testület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-37973" y="929355"/>
            <a:ext cx="24459947" cy="2106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664F81"/>
              </a:buClr>
              <a:buSzPts val="13000"/>
              <a:buFont typeface="Calibri"/>
              <a:buNone/>
            </a:pPr>
            <a:r>
              <a:rPr lang="hu-HU" sz="117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Mire figyeljünk vásárlás előtt</a:t>
            </a:r>
            <a:endParaRPr sz="117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>
            <a:off x="1306472" y="4279392"/>
            <a:ext cx="21771056" cy="10548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Gyakori tévedések a fogyasztók részéről: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sz="6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 az interneten olvasható állítások igazsága 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Felugró reklámokra való kattintás 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 magyar nyelvű az oldal, magyar az eladó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Előre utalás tapasztalat nélkül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r>
              <a:rPr lang="hu-HU" sz="6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Csodatévő gyógyszerek, gyógyhatású készítmények vásárlása </a:t>
            </a:r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7000"/>
              <a:buNone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/>
          </a:p>
          <a:p>
            <a:pPr marL="685800" indent="-685800">
              <a:spcBef>
                <a:spcPts val="0"/>
              </a:spcBef>
              <a:buClr>
                <a:srgbClr val="000000"/>
              </a:buClr>
              <a:buSzPts val="7000"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lang="hu-HU" dirty="0" smtClean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5500400"/>
      </p:ext>
    </p:extLst>
  </p:cSld>
  <p:clrMapOvr>
    <a:masterClrMapping/>
  </p:clrMapOvr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222222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778</Words>
  <Application>Microsoft Office PowerPoint</Application>
  <PresentationFormat>Egyéni</PresentationFormat>
  <Paragraphs>140</Paragraphs>
  <Slides>16</Slides>
  <Notes>16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Avenir</vt:lpstr>
      <vt:lpstr>Helvetica Neue</vt:lpstr>
      <vt:lpstr>Arial</vt:lpstr>
      <vt:lpstr>Calibri</vt:lpstr>
      <vt:lpstr>New_Template7</vt:lpstr>
      <vt:lpstr>PowerPoint-bemutató</vt:lpstr>
      <vt:lpstr>PowerPoint-bemutató</vt:lpstr>
      <vt:lpstr>Online jelenlét és vásárlás</vt:lpstr>
      <vt:lpstr>Online vásárlás előnyei - hátrányai</vt:lpstr>
      <vt:lpstr>Fogyasztók védelme az online térben</vt:lpstr>
      <vt:lpstr>Fogyasztói jogviszony</vt:lpstr>
      <vt:lpstr>Jogviszonyok</vt:lpstr>
      <vt:lpstr>Mire figyeljünk vásárlás előtt</vt:lpstr>
      <vt:lpstr>Mire figyeljünk vásárlás előtt</vt:lpstr>
      <vt:lpstr>Az elállási jog  </vt:lpstr>
      <vt:lpstr>Az elállási jog  </vt:lpstr>
      <vt:lpstr>Az elállási jog alóli kivételek  </vt:lpstr>
      <vt:lpstr>Online vásárolt termékek  </vt:lpstr>
      <vt:lpstr>Jogorvoslati lehetőségek  </vt:lpstr>
      <vt:lpstr>Békéltető testületi eljárás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DD</dc:creator>
  <cp:lastModifiedBy>acer</cp:lastModifiedBy>
  <cp:revision>26</cp:revision>
  <dcterms:modified xsi:type="dcterms:W3CDTF">2022-04-26T19:44:56Z</dcterms:modified>
</cp:coreProperties>
</file>